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D8BD707-D9CF-40AE-B4C6-C98DA3205C09}" type="datetimeFigureOut">
              <a:rPr lang="en-US" smtClean="0"/>
              <a:pPr/>
              <a:t>11/28/2012</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11/28/2012</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ru-RU" dirty="0" smtClean="0"/>
              <a:t>Корреляциялы</a:t>
            </a:r>
            <a:r>
              <a:rPr lang="kk-KZ" dirty="0" smtClean="0"/>
              <a:t>қ анализ</a:t>
            </a:r>
            <a:endParaRPr lang="ru-RU" dirty="0"/>
          </a:p>
        </p:txBody>
      </p:sp>
    </p:spTree>
    <p:extLst>
      <p:ext uri="{BB962C8B-B14F-4D97-AF65-F5344CB8AC3E}">
        <p14:creationId xmlns:p14="http://schemas.microsoft.com/office/powerpoint/2010/main" val="397498879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kk-KZ" dirty="0" smtClean="0"/>
              <a:t> Корреляциялық зерттеуде бір ғана таңдауда екі көрсеткіштің арасында қандай да бір байланыс бар мадеген жағдайда қолдануға тырысады</a:t>
            </a:r>
          </a:p>
          <a:p>
            <a:r>
              <a:rPr lang="kk-KZ" dirty="0"/>
              <a:t>М</a:t>
            </a:r>
            <a:r>
              <a:rPr lang="kk-KZ" dirty="0" smtClean="0"/>
              <a:t>ысалы</a:t>
            </a:r>
            <a:r>
              <a:rPr lang="kk-KZ" dirty="0"/>
              <a:t>, балалардың салмағы мен бойының арасында, IQ деңгейі мен  сабақ үлгерімі </a:t>
            </a:r>
            <a:r>
              <a:rPr lang="kk-KZ" dirty="0" smtClean="0"/>
              <a:t>арасында </a:t>
            </a:r>
          </a:p>
          <a:p>
            <a:r>
              <a:rPr lang="kk-KZ" dirty="0"/>
              <a:t>егіздер жұбын </a:t>
            </a:r>
            <a:r>
              <a:rPr lang="kk-KZ" dirty="0" smtClean="0"/>
              <a:t>зерттегенде байланыс </a:t>
            </a:r>
            <a:r>
              <a:rPr lang="kk-KZ" dirty="0"/>
              <a:t>бар ма деген жағдайда немесе бір көрсеткіш өседі </a:t>
            </a:r>
            <a:r>
              <a:rPr lang="kk-KZ" dirty="0" smtClean="0"/>
              <a:t>(жағымды </a:t>
            </a:r>
            <a:r>
              <a:rPr lang="kk-KZ" dirty="0"/>
              <a:t>корреляция) немесе  төмендейді (теріс корреляция) деген жағдайларда қолданылады. </a:t>
            </a:r>
            <a:endParaRPr lang="kk-KZ" dirty="0" smtClean="0"/>
          </a:p>
          <a:p>
            <a:endParaRPr lang="kk-KZ" dirty="0" smtClean="0"/>
          </a:p>
        </p:txBody>
      </p:sp>
    </p:spTree>
    <p:extLst>
      <p:ext uri="{BB962C8B-B14F-4D97-AF65-F5344CB8AC3E}">
        <p14:creationId xmlns:p14="http://schemas.microsoft.com/office/powerpoint/2010/main" val="413683138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kk-KZ" dirty="0"/>
              <a:t>Басқаша айтсақ корреляциялық анализ басқа шаманың мәнін біле отырып бір көрсеткіштің мүмкін деген мәнін орнатуға немесе айтуға бол ма деген жағдайды анықтауға көмектеседі.</a:t>
            </a:r>
            <a:endParaRPr lang="ru-RU" dirty="0"/>
          </a:p>
          <a:p>
            <a:r>
              <a:rPr lang="kk-KZ" dirty="0"/>
              <a:t>Біз жоғарыда үнемі мысалға келтіріп келе жатқан экспериментте УУУ препаратын қолданудағы әсерді анықтауда біз уақыт реакциясы деген көрсеткішті ескермедік, оны анықтау артық болмас еді, тапсрыманы орындау тиімділігі реакциясы мен оның тездігінің арасында байланыс  бар ма  деген сұрақты тексеру қызық болар еді. </a:t>
            </a:r>
            <a:endParaRPr lang="ru-RU" dirty="0"/>
          </a:p>
          <a:p>
            <a:endParaRPr lang="ru-RU" dirty="0"/>
          </a:p>
        </p:txBody>
      </p:sp>
    </p:spTree>
    <p:extLst>
      <p:ext uri="{BB962C8B-B14F-4D97-AF65-F5344CB8AC3E}">
        <p14:creationId xmlns:p14="http://schemas.microsoft.com/office/powerpoint/2010/main" val="3216927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kk-KZ" dirty="0"/>
              <a:t>Сонымен бірге адам неғұрлым баяу болған сайын соғұрлым  оның әрекеті тиімдірек болушы еді немесе  керісінше мәселені қойсақ дегенді бекітетін еді.</a:t>
            </a:r>
            <a:endParaRPr lang="ru-RU" dirty="0"/>
          </a:p>
          <a:p>
            <a:r>
              <a:rPr lang="kk-KZ" dirty="0"/>
              <a:t>Осы мақсатпен екі әртүрлі тәсілді қолдануға болады: есептеудің параметрлік әдісі Браве-Пирсон коэффициенті (r) және Спирменнің рангілерді корреляциялау коэффициентін есептеу (r</a:t>
            </a:r>
            <a:r>
              <a:rPr lang="kk-KZ" baseline="-25000" dirty="0"/>
              <a:t>s</a:t>
            </a:r>
            <a:r>
              <a:rPr lang="kk-KZ" dirty="0"/>
              <a:t>).  Спирменнің рангілеу корреляциялық коэффициенті  реттік мәліметтерге қолданылады, яғни параметрлік емес болып табылады</a:t>
            </a:r>
            <a:endParaRPr lang="ru-RU" dirty="0"/>
          </a:p>
        </p:txBody>
      </p:sp>
    </p:spTree>
    <p:extLst>
      <p:ext uri="{BB962C8B-B14F-4D97-AF65-F5344CB8AC3E}">
        <p14:creationId xmlns:p14="http://schemas.microsoft.com/office/powerpoint/2010/main" val="315003569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kk-KZ" dirty="0"/>
              <a:t>Біз жоғарыда үнемі мысалға келтіріп келе жатқан экспериментте УУУ препаратын қолданудағы әсерді анықтауда біз уақыт реакциясы деген көрсеткішті ескермедік, оны анықтау артық болмас еді, тапсрыманы орындау тиімділігі реакциясы мен оның тездігінің арасында байланыс  бар ма  деген сұрақты тексеру қызық болар еді. </a:t>
            </a:r>
            <a:endParaRPr lang="ru-RU" dirty="0"/>
          </a:p>
          <a:p>
            <a:r>
              <a:rPr lang="kk-KZ" dirty="0"/>
              <a:t>Сонымен бірге адам неғұрлым баяу болған сайын соғұрлым  оның әрекеті тиімдірек болушы еді немесе  керісінше мәселені қойсақ дегенді бекітетін еді.</a:t>
            </a:r>
            <a:endParaRPr lang="ru-RU" dirty="0"/>
          </a:p>
          <a:p>
            <a:r>
              <a:rPr lang="kk-KZ" dirty="0"/>
              <a:t>Осы мақсатпен екі әртүрлі тәсілді қолдануға болады: есептеудің параметрлік әдісі Браве-Пирсон коэффициенті (r) және Спирменнің рангілерді корреляциялау коэффициентін есептеу (r</a:t>
            </a:r>
            <a:r>
              <a:rPr lang="kk-KZ" baseline="-25000" dirty="0"/>
              <a:t>s</a:t>
            </a:r>
            <a:r>
              <a:rPr lang="kk-KZ" dirty="0"/>
              <a:t>).  Спирменнің рангілеу корреляциялық коэффициенті  реттік мәліметтерге қолданылады, яғни параметрлік емес болып табылады.</a:t>
            </a:r>
            <a:endParaRPr lang="ru-RU" dirty="0"/>
          </a:p>
          <a:p>
            <a:endParaRPr lang="ru-RU" dirty="0"/>
          </a:p>
        </p:txBody>
      </p:sp>
      <p:sp>
        <p:nvSpPr>
          <p:cNvPr id="3" name="Title 2"/>
          <p:cNvSpPr>
            <a:spLocks noGrp="1"/>
          </p:cNvSpPr>
          <p:nvPr>
            <p:ph type="title"/>
          </p:nvPr>
        </p:nvSpPr>
        <p:spPr/>
        <p:txBody>
          <a:bodyPr/>
          <a:lstStyle/>
          <a:p>
            <a:r>
              <a:rPr lang="kk-KZ" sz="2800" dirty="0"/>
              <a:t> </a:t>
            </a:r>
            <a:r>
              <a:rPr lang="ru-RU" sz="2800" dirty="0"/>
              <a:t/>
            </a:r>
            <a:br>
              <a:rPr lang="ru-RU" sz="2800" dirty="0"/>
            </a:br>
            <a:r>
              <a:rPr lang="kk-KZ" sz="2800" dirty="0"/>
              <a:t>Корреляция коэффициенті.</a:t>
            </a:r>
            <a:r>
              <a:rPr lang="ru-RU" sz="2800" dirty="0"/>
              <a:t/>
            </a:r>
            <a:br>
              <a:rPr lang="ru-RU" sz="2800" dirty="0"/>
            </a:br>
            <a:r>
              <a:rPr lang="kk-KZ" sz="2800" dirty="0"/>
              <a:t>Регрессия сызықтары.</a:t>
            </a:r>
            <a:r>
              <a:rPr lang="ru-RU" sz="2800" dirty="0"/>
              <a:t/>
            </a:r>
            <a:br>
              <a:rPr lang="ru-RU" sz="2800" dirty="0"/>
            </a:br>
            <a:endParaRPr lang="ru-RU" sz="2800" dirty="0"/>
          </a:p>
        </p:txBody>
      </p:sp>
    </p:spTree>
    <p:extLst>
      <p:ext uri="{BB962C8B-B14F-4D97-AF65-F5344CB8AC3E}">
        <p14:creationId xmlns:p14="http://schemas.microsoft.com/office/powerpoint/2010/main" val="1461240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r>
              <a:rPr lang="kk-KZ" dirty="0" smtClean="0"/>
              <a:t>егерде </a:t>
            </a:r>
            <a:r>
              <a:rPr lang="kk-KZ" dirty="0"/>
              <a:t>коэффициенттің мәні -1 тең болса, онда байланыс кері пропорционалдық тип бойынша функционалды деп саналады;</a:t>
            </a:r>
            <a:endParaRPr lang="ru-RU" dirty="0"/>
          </a:p>
          <a:p>
            <a:pPr lvl="0"/>
            <a:r>
              <a:rPr lang="kk-KZ" dirty="0"/>
              <a:t>егерде ол +1-ге тең болса, онда белгілер арасындағы байланыс тура пропорционалдылық тәуелділік типі бойынша біржақты (функционалды, статистикалы емес);</a:t>
            </a:r>
            <a:endParaRPr lang="ru-RU" dirty="0"/>
          </a:p>
          <a:p>
            <a:pPr lvl="0"/>
            <a:r>
              <a:rPr lang="kk-KZ" dirty="0"/>
              <a:t>егерде оның мәні нольге тең болса, онда салыстырылатын белгілердің арасындағы байланыс нолдік шамаға тең немесе байланыс жоқ дегенді білдіреді.</a:t>
            </a:r>
            <a:endParaRPr lang="ru-RU" dirty="0"/>
          </a:p>
        </p:txBody>
      </p:sp>
      <p:sp>
        <p:nvSpPr>
          <p:cNvPr id="3" name="Title 2"/>
          <p:cNvSpPr>
            <a:spLocks noGrp="1"/>
          </p:cNvSpPr>
          <p:nvPr>
            <p:ph type="title"/>
          </p:nvPr>
        </p:nvSpPr>
        <p:spPr/>
        <p:txBody>
          <a:bodyPr/>
          <a:lstStyle/>
          <a:p>
            <a:r>
              <a:rPr lang="kk-KZ" sz="2000" dirty="0"/>
              <a:t>Корреляция коэффициенті-салыстырылатын екі статистикалық белгілердің арасындағы байланыс күшінің математикалық көрсеткіші. Корреляция қандай формуламен есептелінседе, оның мәні ылғида  -1 мен +1 шегінде болады. Коэффициенттің шеткі мәнінің мағынасын былай түсіну керек:</a:t>
            </a:r>
            <a:r>
              <a:rPr lang="ru-RU" sz="2000" dirty="0"/>
              <a:t/>
            </a:r>
            <a:br>
              <a:rPr lang="ru-RU" sz="2000" dirty="0"/>
            </a:br>
            <a:endParaRPr lang="ru-RU" sz="2000" dirty="0"/>
          </a:p>
        </p:txBody>
      </p:sp>
    </p:spTree>
    <p:extLst>
      <p:ext uri="{BB962C8B-B14F-4D97-AF65-F5344CB8AC3E}">
        <p14:creationId xmlns:p14="http://schemas.microsoft.com/office/powerpoint/2010/main" val="990230846"/>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kk-KZ" dirty="0"/>
              <a:t> Корреляция коэффициентінің есептелінетін (эмпирикалық) мәндері статистикалық мәнділікке қатысты тексерілуі керек.</a:t>
            </a:r>
            <a:endParaRPr lang="ru-RU" dirty="0"/>
          </a:p>
          <a:p>
            <a:r>
              <a:rPr lang="kk-KZ" dirty="0"/>
              <a:t>Егерде эмпирикалық мән 5% деңгейде кесте бойынша мәні аз не тең болса, онда корреляция мәнді емес. Ал оның есептелінген мәні кесте бойынша  Р=0,01 болса және одан көп болса, онда корреляция статистикалы мәнді болып саналады.</a:t>
            </a:r>
            <a:endParaRPr lang="ru-RU" dirty="0"/>
          </a:p>
          <a:p>
            <a:r>
              <a:rPr lang="kk-KZ" dirty="0"/>
              <a:t>Корреляция коэффициенті +1 мен -1 аралығында өзгеретін шамалар. Толық жағымды оң корреляцияда бұл коэффициент +1 ге тең, ал толық теріс корреляцияда -1 ге тең  болады. Гуманитарлық ғылымдарда корреляция күшті деп саналады егерде ол 0,60 тан жоғары болса; егер ол 0,90 нан  жоғары болса онда корреляция өте күшті деп саналады. </a:t>
            </a:r>
            <a:endParaRPr lang="ru-RU" dirty="0"/>
          </a:p>
        </p:txBody>
      </p:sp>
    </p:spTree>
    <p:extLst>
      <p:ext uri="{BB962C8B-B14F-4D97-AF65-F5344CB8AC3E}">
        <p14:creationId xmlns:p14="http://schemas.microsoft.com/office/powerpoint/2010/main" val="1722981396"/>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57400"/>
            <a:ext cx="7745505" cy="4304853"/>
          </a:xfrm>
        </p:spPr>
        <p:txBody>
          <a:bodyPr>
            <a:normAutofit/>
          </a:bodyPr>
          <a:lstStyle/>
          <a:p>
            <a:r>
              <a:rPr lang="kk-KZ" dirty="0"/>
              <a:t>Спирменнің корреляциялық коэффициентін қолдануда  бір топтың мәліметтері сол сияқты екінші топтың нәтижелері сияқты рангілене ме сол тексеріледі, мысалы студенттер психологияны  және математиканы өтуде бірдей «рангілене ме» немесе тіпті  екі түрлі психология оқытушысы берген сабақ бірдей рангілене ме сол тексеріледі. Егерде коэффициент  +1  жақын болса онда екі қатар сәйкес келеді, егер де коэффициент -1 тең болса онда кері байланыс туралы айтамыз.Коэффициент r</a:t>
            </a:r>
            <a:r>
              <a:rPr lang="kk-KZ" baseline="-25000" dirty="0"/>
              <a:t>s</a:t>
            </a:r>
            <a:r>
              <a:rPr lang="kk-KZ" dirty="0"/>
              <a:t> келесі формуламен анықталады:</a:t>
            </a:r>
            <a:endParaRPr lang="ru-RU" dirty="0"/>
          </a:p>
          <a:p>
            <a:pPr marL="0" indent="0">
              <a:buNone/>
            </a:pPr>
            <a:endParaRPr lang="ru-RU" dirty="0"/>
          </a:p>
          <a:p>
            <a:endParaRPr lang="ru-RU" dirty="0"/>
          </a:p>
        </p:txBody>
      </p:sp>
      <p:sp>
        <p:nvSpPr>
          <p:cNvPr id="3" name="Title 2"/>
          <p:cNvSpPr>
            <a:spLocks noGrp="1"/>
          </p:cNvSpPr>
          <p:nvPr>
            <p:ph type="title"/>
          </p:nvPr>
        </p:nvSpPr>
        <p:spPr/>
        <p:txBody>
          <a:bodyPr/>
          <a:lstStyle/>
          <a:p>
            <a:r>
              <a:rPr lang="kk-KZ" sz="3200" dirty="0"/>
              <a:t>Спирменнің корреляциялық </a:t>
            </a:r>
            <a:r>
              <a:rPr lang="kk-KZ" sz="3200" dirty="0" smtClean="0"/>
              <a:t>коэффициенті</a:t>
            </a:r>
            <a:endParaRPr lang="ru-RU" sz="3200" dirty="0"/>
          </a:p>
        </p:txBody>
      </p:sp>
      <p:pic>
        <p:nvPicPr>
          <p:cNvPr id="1026" name="Picture 2" descr="C:\Users\Aizhan\Desktop\capture-20121128-0435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5715000"/>
            <a:ext cx="2019300"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7283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9</TotalTime>
  <Words>575</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Hardcover</vt:lpstr>
      <vt:lpstr>Корреляциялық анализ</vt:lpstr>
      <vt:lpstr>PowerPoint Presentation</vt:lpstr>
      <vt:lpstr>PowerPoint Presentation</vt:lpstr>
      <vt:lpstr>PowerPoint Presentation</vt:lpstr>
      <vt:lpstr>  Корреляция коэффициенті. Регрессия сызықтары. </vt:lpstr>
      <vt:lpstr>Корреляция коэффициенті-салыстырылатын екі статистикалық белгілердің арасындағы байланыс күшінің математикалық көрсеткіші. Корреляция қандай формуламен есептелінседе, оның мәні ылғида  -1 мен +1 шегінде болады. Коэффициенттің шеткі мәнінің мағынасын былай түсіну керек: </vt:lpstr>
      <vt:lpstr>PowerPoint Presentation</vt:lpstr>
      <vt:lpstr>Спирменнің корреляциялық коэффициенті</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Корреляциялық анализ</dc:title>
  <dc:creator>АЙЖАНА</dc:creator>
  <cp:lastModifiedBy>Aizhan</cp:lastModifiedBy>
  <cp:revision>2</cp:revision>
  <dcterms:created xsi:type="dcterms:W3CDTF">2006-08-16T00:00:00Z</dcterms:created>
  <dcterms:modified xsi:type="dcterms:W3CDTF">2012-11-27T22:38:01Z</dcterms:modified>
</cp:coreProperties>
</file>